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 b="def" i="def"/>
      <a:tcStyle>
        <a:tcBdr/>
        <a:fill>
          <a:solidFill>
            <a:srgbClr val="E6F5F3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 b="def" i="def"/>
      <a:tcStyle>
        <a:tcBdr/>
        <a:fill>
          <a:solidFill>
            <a:srgbClr val="F2F9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Shape 100"/>
          <p:cNvSpPr/>
          <p:nvPr>
            <p:ph type="pic" idx="13"/>
          </p:nvPr>
        </p:nvSpPr>
        <p:spPr>
          <a:xfrm>
            <a:off x="0" y="-3"/>
            <a:ext cx="12192001" cy="4800606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809999" y="5367337"/>
            <a:ext cx="10561420" cy="493716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31695" y="1081454"/>
            <a:ext cx="6332421" cy="32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10" name="Shape 110"/>
          <p:cNvSpPr/>
          <p:nvPr>
            <p:ph type="title"/>
          </p:nvPr>
        </p:nvSpPr>
        <p:spPr>
          <a:xfrm>
            <a:off x="850984" y="1238502"/>
            <a:ext cx="5893843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853189" y="4443679"/>
            <a:ext cx="5891639" cy="71324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/>
          <p:nvPr>
            <p:ph type="body" sz="quarter" idx="13"/>
          </p:nvPr>
        </p:nvSpPr>
        <p:spPr>
          <a:xfrm>
            <a:off x="7574642" y="1081454"/>
            <a:ext cx="3810005" cy="407547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40881" y="2286584"/>
            <a:ext cx="4895121" cy="250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21" name="Shape 121"/>
          <p:cNvSpPr/>
          <p:nvPr>
            <p:ph type="title"/>
          </p:nvPr>
        </p:nvSpPr>
        <p:spPr>
          <a:xfrm>
            <a:off x="1357087" y="2435954"/>
            <a:ext cx="4382524" cy="200779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809999" y="2184400"/>
            <a:ext cx="10563288" cy="367439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669651" y="446086"/>
            <a:ext cx="4522353" cy="5414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41" name="Shape 141"/>
          <p:cNvSpPr/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xfrm>
            <a:off x="809999" y="446089"/>
            <a:ext cx="6611543" cy="5414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" y="-4"/>
            <a:ext cx="12192005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51" name="Shape 15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-1"/>
            <a:ext cx="12192001" cy="5203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809999" y="5281200"/>
            <a:ext cx="10561420" cy="433959"/>
          </a:xfrm>
          <a:prstGeom prst="rect">
            <a:avLst/>
          </a:prstGeom>
        </p:spPr>
        <p:txBody>
          <a:bodyPr/>
          <a:lstStyle>
            <a:lvl1pPr algn="r"/>
            <a:lvl2pPr algn="r"/>
            <a:lvl3pPr algn="r"/>
            <a:lvl4pPr algn="r"/>
            <a:lvl5pPr algn="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43" name="Shape 43"/>
          <p:cNvSpPr/>
          <p:nvPr>
            <p:ph type="body" sz="half" idx="1"/>
          </p:nvPr>
        </p:nvSpPr>
        <p:spPr>
          <a:xfrm>
            <a:off x="818712" y="2222287"/>
            <a:ext cx="5185875" cy="3638764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814727" y="2174875"/>
            <a:ext cx="5189860" cy="576263"/>
          </a:xfrm>
          <a:prstGeom prst="rect">
            <a:avLst/>
          </a:prstGeom>
        </p:spPr>
        <p:txBody>
          <a:bodyPr anchor="b"/>
          <a:lstStyle>
            <a:lvl1pPr algn="ctr">
              <a:defRPr sz="2000"/>
            </a:lvl1pPr>
            <a:lvl2pPr marL="814386" indent="-357184" algn="ctr">
              <a:defRPr sz="2000"/>
            </a:lvl2pPr>
            <a:lvl3pPr marL="1240969" indent="-326569" algn="ctr">
              <a:defRPr sz="2000"/>
            </a:lvl3pPr>
            <a:lvl4pPr marL="1752600" indent="-381000" algn="ctr">
              <a:defRPr sz="2000"/>
            </a:lvl4pPr>
            <a:lvl5pPr marL="2209800" indent="-381000" algn="ctr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body" sz="quarter" idx="13"/>
          </p:nvPr>
        </p:nvSpPr>
        <p:spPr>
          <a:xfrm>
            <a:off x="6187414" y="2174874"/>
            <a:ext cx="5194587" cy="5762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073149" y="446084"/>
            <a:ext cx="3547538" cy="181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1073150" y="446087"/>
            <a:ext cx="3547537" cy="1618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4855633" y="446087"/>
            <a:ext cx="6252634" cy="5414965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body" sz="quarter" idx="13"/>
          </p:nvPr>
        </p:nvSpPr>
        <p:spPr>
          <a:xfrm>
            <a:off x="1073148" y="2260735"/>
            <a:ext cx="3547540" cy="360031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814727" y="727522"/>
            <a:ext cx="4852990" cy="1617165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body" sz="half" idx="1"/>
          </p:nvPr>
        </p:nvSpPr>
        <p:spPr>
          <a:xfrm>
            <a:off x="814727" y="2344684"/>
            <a:ext cx="4852990" cy="351636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5609010" y="6080089"/>
            <a:ext cx="315834" cy="32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3177"/>
            <a:ext cx="12192001" cy="5203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809999" y="5280847"/>
            <a:ext cx="10572003" cy="4349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1424654" y="6080089"/>
            <a:ext cx="315834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8" y="-8957"/>
            <a:ext cx="13096976" cy="687591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>
            <p:ph type="title"/>
          </p:nvPr>
        </p:nvSpPr>
        <p:spPr>
          <a:xfrm>
            <a:off x="5039100" y="306563"/>
            <a:ext cx="2366015" cy="856702"/>
          </a:xfrm>
          <a:prstGeom prst="rect">
            <a:avLst/>
          </a:prstGeom>
        </p:spPr>
        <p:txBody>
          <a:bodyPr/>
          <a:lstStyle>
            <a:lvl1pPr algn="ctr" defTabSz="416051">
              <a:defRPr sz="4900"/>
            </a:lvl1pPr>
          </a:lstStyle>
          <a:p>
            <a:pPr/>
            <a:r>
              <a:t>React </a:t>
            </a:r>
          </a:p>
        </p:txBody>
      </p:sp>
      <p:sp>
        <p:nvSpPr>
          <p:cNvPr id="164" name="Shape 164"/>
          <p:cNvSpPr/>
          <p:nvPr/>
        </p:nvSpPr>
        <p:spPr>
          <a:xfrm>
            <a:off x="2209800" y="5306286"/>
            <a:ext cx="7772400" cy="1275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Training Camp - Lecture - 5. Component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Forbidden</a:t>
            </a:r>
          </a:p>
        </p:txBody>
      </p:sp>
      <p:pic>
        <p:nvPicPr>
          <p:cNvPr id="192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231" y="2351647"/>
            <a:ext cx="9809538" cy="4053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data flow</a:t>
            </a:r>
          </a:p>
        </p:txBody>
      </p:sp>
      <p:pic>
        <p:nvPicPr>
          <p:cNvPr id="195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4533" y="2316975"/>
            <a:ext cx="8182934" cy="4210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Lifecycle 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Components have 3 main phases of their lifecycle and hooks for them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Mounting</a:t>
            </a:r>
          </a:p>
        </p:txBody>
      </p:sp>
      <p:sp>
        <p:nvSpPr>
          <p:cNvPr id="201" name="Shape 201"/>
          <p:cNvSpPr/>
          <p:nvPr>
            <p:ph type="body" sz="quarter" idx="1"/>
          </p:nvPr>
        </p:nvSpPr>
        <p:spPr>
          <a:xfrm>
            <a:off x="818709" y="2222287"/>
            <a:ext cx="4682219" cy="970451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When your component is about to start its life and make its way to the DOM, the following lifecycle method get called.</a:t>
            </a:r>
          </a:p>
        </p:txBody>
      </p:sp>
      <p:pic>
        <p:nvPicPr>
          <p:cNvPr id="202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9420" y="2090309"/>
            <a:ext cx="4682219" cy="4412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Updating</a:t>
            </a:r>
          </a:p>
        </p:txBody>
      </p:sp>
      <p:sp>
        <p:nvSpPr>
          <p:cNvPr id="205" name="Shape 205"/>
          <p:cNvSpPr/>
          <p:nvPr>
            <p:ph type="body" sz="half" idx="1"/>
          </p:nvPr>
        </p:nvSpPr>
        <p:spPr>
          <a:xfrm>
            <a:off x="818709" y="2222287"/>
            <a:ext cx="4682219" cy="414813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After your component is get added to the DOM, they can potentially update and re-render when prop or state change occurs. During this time, a different collection of lifecycle methods will called.</a:t>
            </a:r>
          </a:p>
        </p:txBody>
      </p:sp>
      <p:pic>
        <p:nvPicPr>
          <p:cNvPr id="206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4272" y="2055190"/>
            <a:ext cx="3874225" cy="4482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Unmounting</a:t>
            </a:r>
          </a:p>
        </p:txBody>
      </p:sp>
      <p:sp>
        <p:nvSpPr>
          <p:cNvPr id="209" name="Shape 209"/>
          <p:cNvSpPr/>
          <p:nvPr>
            <p:ph type="body" sz="half" idx="1"/>
          </p:nvPr>
        </p:nvSpPr>
        <p:spPr>
          <a:xfrm>
            <a:off x="818709" y="2222287"/>
            <a:ext cx="4682219" cy="414813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The last phase when your component is about to be destroyed and removed out from the DOM</a:t>
            </a:r>
          </a:p>
        </p:txBody>
      </p:sp>
      <p:pic>
        <p:nvPicPr>
          <p:cNvPr id="210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1110" y="3888895"/>
            <a:ext cx="4074590" cy="8149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Additional way to define component</a:t>
            </a:r>
          </a:p>
        </p:txBody>
      </p:sp>
      <p:pic>
        <p:nvPicPr>
          <p:cNvPr id="213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3549" y="2217787"/>
            <a:ext cx="5344902" cy="42846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16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3544" y="2458219"/>
            <a:ext cx="8224912" cy="39958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19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484" y="2592777"/>
            <a:ext cx="9791032" cy="3057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22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4121" y="2346617"/>
            <a:ext cx="6763758" cy="4270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React components overview </a:t>
            </a:r>
          </a:p>
          <a:p>
            <a:pPr/>
            <a:r>
              <a:t>Statefull / Stateless components</a:t>
            </a:r>
          </a:p>
          <a:p>
            <a:pPr/>
            <a:r>
              <a:t>Synthetic events and how handle these events</a:t>
            </a:r>
          </a:p>
          <a:p>
            <a:pPr/>
            <a:r>
              <a:t>Controlled / Uncontrolled components</a:t>
            </a:r>
          </a:p>
          <a:p>
            <a:pPr/>
            <a:r>
              <a:t>Parent-child components relationships / communications</a:t>
            </a:r>
          </a:p>
          <a:p>
            <a:pPr/>
            <a:r>
              <a:t>Refs / context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25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642" y="2453640"/>
            <a:ext cx="10384716" cy="3561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What is synthetic events?</a:t>
            </a:r>
          </a:p>
        </p:txBody>
      </p:sp>
      <p:pic>
        <p:nvPicPr>
          <p:cNvPr id="228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9904" y="2317855"/>
            <a:ext cx="6512192" cy="4298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Synthetic events</a:t>
            </a:r>
          </a:p>
        </p:txBody>
      </p:sp>
      <p:pic>
        <p:nvPicPr>
          <p:cNvPr id="231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045" y="2319449"/>
            <a:ext cx="7237910" cy="42845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Can’t directly listen events on components</a:t>
            </a:r>
          </a:p>
        </p:txBody>
      </p:sp>
      <p:pic>
        <p:nvPicPr>
          <p:cNvPr id="234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0396" y="2486981"/>
            <a:ext cx="6391208" cy="3875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39"/>
            </a:lvl1pPr>
          </a:lstStyle>
          <a:p>
            <a:pPr/>
            <a:r>
              <a:t>What we need to listen regular DOM events?</a:t>
            </a:r>
          </a:p>
        </p:txBody>
      </p:sp>
      <p:sp>
        <p:nvSpPr>
          <p:cNvPr id="237" name="Shape 237"/>
          <p:cNvSpPr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Don’t to do this if you have no strong reasons for this!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39"/>
            </a:lvl1pPr>
          </a:lstStyle>
          <a:p>
            <a:pPr/>
            <a:r>
              <a:t>What we need to listen regular DOM events?</a:t>
            </a:r>
          </a:p>
        </p:txBody>
      </p:sp>
      <p:pic>
        <p:nvPicPr>
          <p:cNvPr id="240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3538" y="2273660"/>
            <a:ext cx="7441544" cy="4419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Why React and Synthetic events?</a:t>
            </a:r>
          </a:p>
        </p:txBody>
      </p:sp>
      <p:sp>
        <p:nvSpPr>
          <p:cNvPr id="243" name="Shape 243"/>
          <p:cNvSpPr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Browser compatibility</a:t>
            </a:r>
          </a:p>
          <a:p>
            <a:pPr/>
            <a:r>
              <a:t>Improve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Controlled &amp; Uncontrolled</a:t>
            </a:r>
          </a:p>
        </p:txBody>
      </p:sp>
      <p:pic>
        <p:nvPicPr>
          <p:cNvPr id="246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6338" y="2404860"/>
            <a:ext cx="7279324" cy="4186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Uncontrolled element</a:t>
            </a:r>
          </a:p>
        </p:txBody>
      </p:sp>
      <p:pic>
        <p:nvPicPr>
          <p:cNvPr id="249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2607" y="2400676"/>
            <a:ext cx="6986786" cy="41525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Controlled component</a:t>
            </a:r>
          </a:p>
        </p:txBody>
      </p:sp>
      <p:pic>
        <p:nvPicPr>
          <p:cNvPr id="252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4703" y="2528746"/>
            <a:ext cx="9517458" cy="3958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What is the component?</a:t>
            </a:r>
          </a:p>
        </p:txBody>
      </p:sp>
      <p:sp>
        <p:nvSpPr>
          <p:cNvPr id="170" name="Shape 170"/>
          <p:cNvSpPr/>
          <p:nvPr/>
        </p:nvSpPr>
        <p:spPr>
          <a:xfrm>
            <a:off x="179237" y="3286986"/>
            <a:ext cx="11833526" cy="1275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components are reusable chunks ofJavaScript that  output (via JSX) virtual HTML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Controlled component benefits</a:t>
            </a:r>
          </a:p>
        </p:txBody>
      </p:sp>
      <p:pic>
        <p:nvPicPr>
          <p:cNvPr id="255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3178"/>
            <a:ext cx="12192000" cy="36156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What we have to choose?</a:t>
            </a:r>
          </a:p>
        </p:txBody>
      </p:sp>
      <p:sp>
        <p:nvSpPr>
          <p:cNvPr id="258" name="Shape 258"/>
          <p:cNvSpPr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For forms which is simple in terms of UI feedback best choice is Uncontrolled components with refs</a:t>
            </a:r>
          </a:p>
          <a:p>
            <a:pPr/>
            <a:r>
              <a:t>A lot of UI feedbacks - your choice is Controlled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06908">
              <a:defRPr sz="3559"/>
            </a:lvl1pPr>
          </a:lstStyle>
          <a:p>
            <a:pPr/>
            <a:r>
              <a:t>Communications between parents and children</a:t>
            </a:r>
          </a:p>
        </p:txBody>
      </p:sp>
      <p:sp>
        <p:nvSpPr>
          <p:cNvPr id="261" name="Shape 261"/>
          <p:cNvSpPr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State and props</a:t>
            </a:r>
          </a:p>
          <a:p>
            <a:pPr/>
            <a:r>
              <a:t>State management libraries Redux, MobX, etc.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Communication</a:t>
            </a:r>
          </a:p>
        </p:txBody>
      </p:sp>
      <p:pic>
        <p:nvPicPr>
          <p:cNvPr id="264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60983"/>
            <a:ext cx="12192000" cy="37648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Communication</a:t>
            </a:r>
          </a:p>
        </p:txBody>
      </p:sp>
      <p:pic>
        <p:nvPicPr>
          <p:cNvPr id="267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2819" y="2273784"/>
            <a:ext cx="7589381" cy="42572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338327">
              <a:defRPr sz="2960"/>
            </a:lvl1pPr>
          </a:lstStyle>
          <a:p>
            <a:pPr/>
            <a:r>
              <a:t>Ref is special property for refer to corresponding instance</a:t>
            </a:r>
          </a:p>
        </p:txBody>
      </p:sp>
      <p:pic>
        <p:nvPicPr>
          <p:cNvPr id="270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73" y="2801730"/>
            <a:ext cx="10867254" cy="3482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Ref</a:t>
            </a:r>
          </a:p>
        </p:txBody>
      </p:sp>
      <p:pic>
        <p:nvPicPr>
          <p:cNvPr id="273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600" y="2672119"/>
            <a:ext cx="11146800" cy="4277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Context</a:t>
            </a:r>
          </a:p>
        </p:txBody>
      </p:sp>
      <p:pic>
        <p:nvPicPr>
          <p:cNvPr id="276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76386"/>
            <a:ext cx="12192000" cy="28356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Context</a:t>
            </a:r>
          </a:p>
        </p:txBody>
      </p:sp>
      <p:pic>
        <p:nvPicPr>
          <p:cNvPr id="279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3299" y="2309908"/>
            <a:ext cx="7185402" cy="4268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vs. Web-Component</a:t>
            </a:r>
          </a:p>
        </p:txBody>
      </p:sp>
      <p:pic>
        <p:nvPicPr>
          <p:cNvPr id="282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47629"/>
            <a:ext cx="12192000" cy="2953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and components</a:t>
            </a:r>
          </a:p>
        </p:txBody>
      </p:sp>
      <p:sp>
        <p:nvSpPr>
          <p:cNvPr id="173" name="Shape 173"/>
          <p:cNvSpPr/>
          <p:nvPr/>
        </p:nvSpPr>
        <p:spPr>
          <a:xfrm>
            <a:off x="88809" y="2004286"/>
            <a:ext cx="11833526" cy="72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application is composition of components</a:t>
            </a:r>
          </a:p>
        </p:txBody>
      </p:sp>
      <p:pic>
        <p:nvPicPr>
          <p:cNvPr id="174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679" y="2792387"/>
            <a:ext cx="6758642" cy="3772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vs. Web-Component</a:t>
            </a:r>
          </a:p>
        </p:txBody>
      </p:sp>
      <p:pic>
        <p:nvPicPr>
          <p:cNvPr id="285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6240" y="2262501"/>
            <a:ext cx="7419520" cy="4392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Building first component</a:t>
            </a:r>
          </a:p>
        </p:txBody>
      </p:sp>
      <p:pic>
        <p:nvPicPr>
          <p:cNvPr id="177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769" y="2372154"/>
            <a:ext cx="10450462" cy="4182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 &amp; Props</a:t>
            </a:r>
          </a:p>
        </p:txBody>
      </p:sp>
      <p:pic>
        <p:nvPicPr>
          <p:cNvPr id="180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151" y="2736776"/>
            <a:ext cx="10335698" cy="32974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How it looks</a:t>
            </a:r>
          </a:p>
        </p:txBody>
      </p:sp>
      <p:pic>
        <p:nvPicPr>
          <p:cNvPr id="183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2054" y="2305110"/>
            <a:ext cx="7667892" cy="4324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If you try mutate props</a:t>
            </a:r>
          </a:p>
        </p:txBody>
      </p:sp>
      <p:pic>
        <p:nvPicPr>
          <p:cNvPr id="186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24099"/>
            <a:ext cx="12192000" cy="835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Built-in type checking </a:t>
            </a:r>
          </a:p>
        </p:txBody>
      </p:sp>
      <p:pic>
        <p:nvPicPr>
          <p:cNvPr id="189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496" y="2255318"/>
            <a:ext cx="7971008" cy="45010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